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8" r:id="rId6"/>
    <p:sldId id="259" r:id="rId7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6288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8B2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120" autoAdjust="0"/>
    <p:restoredTop sz="94173" autoAdjust="0"/>
  </p:normalViewPr>
  <p:slideViewPr>
    <p:cSldViewPr snapToGrid="0">
      <p:cViewPr varScale="1">
        <p:scale>
          <a:sx n="150" d="100"/>
          <a:sy n="150" d="100"/>
        </p:scale>
        <p:origin x="1458" y="114"/>
      </p:cViewPr>
      <p:guideLst>
        <p:guide pos="6288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customXml" Target="../customXml/item4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B1EDB8-DA0B-47EA-8F72-2CB08100F3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482519-813C-4E10-BD8F-6C3F098ACF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36A335-4E50-4C19-B9CB-ED9DA5151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13225-77DD-479F-B316-0AB155C6DD18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40E1FA-1582-4C0F-A1FA-D55BBFA88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0E4EA5-C000-4766-9AEE-97C8777E9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9D55C-9372-462E-BFC3-C33AB6FA0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797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AE0AC9-E5FD-493F-909B-1DD954503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E6E368-6B20-464A-B730-F4B15EF581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23585B-C493-4FE0-91AE-766F2C004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13225-77DD-479F-B316-0AB155C6DD18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0E8AAD-D55B-410D-914C-610E343D3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FFE4AF-32F3-4062-99A9-FC18B79A9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9D55C-9372-462E-BFC3-C33AB6FA0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459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085C7A-066D-4904-AAC1-5D0EB35081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31EA7E-3EFE-44AC-B26D-7A4BE5BAF6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3B44A2-8CD8-4D9A-B0FB-A30659BF5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13225-77DD-479F-B316-0AB155C6DD18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BD3A2C-C372-4ABF-BBC2-E943AD0D9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E5BBCE-B02E-4C83-8A81-23F7C953B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9D55C-9372-462E-BFC3-C33AB6FA0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324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EB7F93-8928-4C2E-B37F-B3D586DF2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E4D309-D043-401A-9555-96D348D5A7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8D2204-B4CF-4C7C-A539-6A3A0D5FC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13225-77DD-479F-B316-0AB155C6DD18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5D4AAA-C1CD-4020-A444-B66E30711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534E2F-B7E1-4FFA-BDF0-A630E853F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9D55C-9372-462E-BFC3-C33AB6FA0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408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1E435-77BD-4CDE-845E-B2E500B81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383C5-157F-4FD7-889C-EFF9FD3DFE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E9519F-AFC9-48FB-A3A7-E3B5BB56E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13225-77DD-479F-B316-0AB155C6DD18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C2F012-D666-48C7-A729-80284D50F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88C024-EFA2-4D5B-90F4-B70764389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9D55C-9372-462E-BFC3-C33AB6FA0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430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2FBD6-A062-4A3E-8AE2-652EB8FA1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E4389B-DB6F-405A-8E5B-9B3E545A88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B220A2-6530-486E-AEAE-4BD001CE2A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60D7DF-567C-4110-8A1E-42FEFE7A6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13225-77DD-479F-B316-0AB155C6DD18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677F54-7C62-46A6-AF47-98B3C87B4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A292E9-3490-4B70-BDC8-AFF4BBBA9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9D55C-9372-462E-BFC3-C33AB6FA0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331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D94755-0512-47A6-BE1C-6C631DBDB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0922BB-9ADC-46E5-AFAC-5B813A9A8F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567CA6-DD29-4F5B-BFB0-E536311DA8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993F342-F210-42FC-AD60-D3B7701F4F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D46EC0-482B-415A-8966-43C2AE952C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C11A03-FC85-4483-8747-ACB7B37EC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13225-77DD-479F-B316-0AB155C6DD18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4BA877E-50B9-4304-B33B-75CF2550E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91336D-6C3B-48C6-A236-9F03A209A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9D55C-9372-462E-BFC3-C33AB6FA0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214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3C09F-E52F-4A84-A947-EA13DD2D2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9E641A-C48D-4B12-9E4B-DC76B3FC3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13225-77DD-479F-B316-0AB155C6DD18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A258C8-177F-48C6-B08E-EA11B226D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41E374-20CB-4E6D-958A-0FAD162CA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9D55C-9372-462E-BFC3-C33AB6FA0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533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29CA1F-C8FF-4180-9257-8E61DAD70C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13225-77DD-479F-B316-0AB155C6DD18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0398AC-7CF9-405D-9132-E9CD529C3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56E808-5C7E-46B1-8BDA-A13C7AB71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9D55C-9372-462E-BFC3-C33AB6FA0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21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F21A7-5E29-4F74-A2AB-AE956602C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C2037-EC8F-4CF7-AAAB-3FF832946F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4DA468-2368-4C65-835A-4BDAD78881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A478C4-CBF3-4603-8146-96D103982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13225-77DD-479F-B316-0AB155C6DD18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BEB23B-FC6D-4114-9B00-E3DFA95B2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871C48-3694-4B15-A49F-327D8A537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9D55C-9372-462E-BFC3-C33AB6FA0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216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A0AA9-FD69-4621-A9B9-84AE38679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D488B32-6BD7-4639-812C-D96F263B01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1C9405-0023-4B00-B990-95FEDC5F4E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C474C0-71E6-46E6-A505-938BF403A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13225-77DD-479F-B316-0AB155C6DD18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A03C5D-CE87-4F98-8C03-2872D61DC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4A1758-E28E-4E94-80F4-5B2B8AFE9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9D55C-9372-462E-BFC3-C33AB6FA0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878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9AF6E1-181F-4154-9F4A-87C931DEE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1B711A-8F33-4F0B-AC70-E90D25611C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9169DB-2B3A-470A-803A-707F587536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413225-77DD-479F-B316-0AB155C6DD18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8B8B6D-3CDC-4957-8551-B5AE45C7A5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4C549-C4DC-4758-A3D8-0AE241DFED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79D55C-9372-462E-BFC3-C33AB6FA0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029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ncid.nc.gov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ebs.nc.gov/sap/crmaccess/index.html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EBSSupport@ncdot.gov" TargetMode="External"/><Relationship Id="rId2" Type="http://schemas.openxmlformats.org/officeDocument/2006/relationships/hyperlink" Target="mailto:ext-tlyarborough1@ncdot.gov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myncid.nc.gov/" TargetMode="External"/><Relationship Id="rId4" Type="http://schemas.openxmlformats.org/officeDocument/2006/relationships/hyperlink" Target="https://ncid.nc.gov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D6A10D9-923C-4B2A-9348-105E22854A4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51510" y="473187"/>
            <a:ext cx="8042971" cy="369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72" panose="020B0503030000000003" pitchFamily="34" charset="0"/>
                <a:ea typeface="+mn-ea"/>
                <a:cs typeface="+mn-cs"/>
              </a:rPr>
              <a:t>Enterprise Business Services (EBS) External Access Request Procedure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17E74C-FAA3-4254-903B-0F90FDA8AEAA}"/>
              </a:ext>
            </a:extLst>
          </p:cNvPr>
          <p:cNvSpPr txBox="1"/>
          <p:nvPr/>
        </p:nvSpPr>
        <p:spPr>
          <a:xfrm>
            <a:off x="651510" y="995944"/>
            <a:ext cx="57746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Complete the following steps to request EBS access: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F1BF5A-AD73-44F4-BEDB-41B5552F1982}"/>
              </a:ext>
            </a:extLst>
          </p:cNvPr>
          <p:cNvSpPr txBox="1"/>
          <p:nvPr/>
        </p:nvSpPr>
        <p:spPr>
          <a:xfrm>
            <a:off x="719243" y="1551987"/>
            <a:ext cx="6249725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/>
              <a:t>Register for an NCID Account: </a:t>
            </a:r>
            <a:r>
              <a:rPr lang="en-US" sz="1600" i="1" dirty="0">
                <a:solidFill>
                  <a:schemeClr val="accent1">
                    <a:lumMod val="7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https://ncid.nc.gov</a:t>
            </a:r>
            <a:endParaRPr lang="en-US" sz="1600" i="1" dirty="0">
              <a:solidFill>
                <a:schemeClr val="accent1">
                  <a:lumMod val="75000"/>
                </a:schemeClr>
              </a:solidFill>
            </a:endParaRPr>
          </a:p>
          <a:p>
            <a:pPr marL="341313">
              <a:spcBef>
                <a:spcPts val="600"/>
              </a:spcBef>
            </a:pPr>
            <a:r>
              <a:rPr lang="en-US" sz="1400" i="1" dirty="0"/>
              <a:t>If you already have an NCID, continue with step 2</a:t>
            </a:r>
          </a:p>
          <a:p>
            <a:pPr marL="684213" indent="-342900">
              <a:spcBef>
                <a:spcPts val="1200"/>
              </a:spcBef>
              <a:buAutoNum type="alphaLcPeriod"/>
            </a:pPr>
            <a:r>
              <a:rPr lang="en-US" sz="1600" dirty="0"/>
              <a:t>Click </a:t>
            </a:r>
            <a:r>
              <a:rPr lang="en-US" sz="1600" b="1" i="1" dirty="0"/>
              <a:t>Register!</a:t>
            </a:r>
          </a:p>
          <a:p>
            <a:pPr marL="684213" indent="-342900">
              <a:spcBef>
                <a:spcPts val="600"/>
              </a:spcBef>
              <a:buAutoNum type="alphaLcPeriod"/>
            </a:pPr>
            <a:r>
              <a:rPr lang="en-US" sz="1600" dirty="0"/>
              <a:t>Select from the following categories, then proceed as directed.</a:t>
            </a:r>
          </a:p>
          <a:p>
            <a:pPr marL="914400" lvl="1" indent="-230188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1400" dirty="0"/>
              <a:t>Individual</a:t>
            </a:r>
          </a:p>
          <a:p>
            <a:pPr marL="914400" lvl="1" indent="-230188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1400" dirty="0"/>
              <a:t>State Employee</a:t>
            </a:r>
            <a:endParaRPr lang="en-US" sz="1400" dirty="0">
              <a:sym typeface="Wingdings" panose="05000000000000000000" pitchFamily="2" charset="2"/>
            </a:endParaRPr>
          </a:p>
          <a:p>
            <a:pPr marL="914400" lvl="1" indent="-230188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ym typeface="Wingdings" panose="05000000000000000000" pitchFamily="2" charset="2"/>
              </a:rPr>
              <a:t>Local Government Employee</a:t>
            </a:r>
            <a:endParaRPr lang="en-US" sz="1400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371DA92B-E046-4599-BE9B-A77DD3EFA033}"/>
              </a:ext>
            </a:extLst>
          </p:cNvPr>
          <p:cNvSpPr/>
          <p:nvPr/>
        </p:nvSpPr>
        <p:spPr>
          <a:xfrm>
            <a:off x="1069483" y="3970077"/>
            <a:ext cx="4581673" cy="241473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>
                <a:solidFill>
                  <a:schemeClr val="accent1">
                    <a:lumMod val="75000"/>
                  </a:schemeClr>
                </a:solidFill>
              </a:rPr>
              <a:t>NCIDs must be for a </a:t>
            </a:r>
            <a:r>
              <a:rPr lang="en-US" sz="1600" b="1" u="sng" dirty="0">
                <a:solidFill>
                  <a:schemeClr val="accent1">
                    <a:lumMod val="75000"/>
                  </a:schemeClr>
                </a:solidFill>
              </a:rPr>
              <a:t>specific individual.</a:t>
            </a:r>
            <a:r>
              <a:rPr lang="en-US" sz="1400" b="1" i="1" dirty="0">
                <a:solidFill>
                  <a:schemeClr val="accent1">
                    <a:lumMod val="75000"/>
                  </a:schemeClr>
                </a:solidFill>
              </a:rPr>
              <a:t>	</a:t>
            </a:r>
          </a:p>
          <a:p>
            <a:pPr indent="230188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Do not select Business. </a:t>
            </a:r>
          </a:p>
          <a:p>
            <a:pPr indent="230188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Enter </a:t>
            </a:r>
            <a:r>
              <a:rPr lang="en-US" sz="1200" i="1" u="sng" dirty="0">
                <a:solidFill>
                  <a:schemeClr val="accent1">
                    <a:lumMod val="75000"/>
                  </a:schemeClr>
                </a:solidFill>
              </a:rPr>
              <a:t>your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 First, Middle and Last name and </a:t>
            </a:r>
            <a:r>
              <a:rPr lang="en-US" sz="1200" i="1" u="sng" dirty="0">
                <a:solidFill>
                  <a:schemeClr val="accent1">
                    <a:lumMod val="75000"/>
                  </a:schemeClr>
                </a:solidFill>
              </a:rPr>
              <a:t>your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 Email address.</a:t>
            </a:r>
          </a:p>
          <a:p>
            <a:pPr indent="230188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Do not create an account on behalf of someone else.</a:t>
            </a:r>
          </a:p>
          <a:p>
            <a:pPr marL="230188" indent="-230188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Shared business or organization NCIDs will not be accepted for EBS use.</a:t>
            </a:r>
          </a:p>
          <a:p>
            <a:pPr marL="230188" indent="-230188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NCIDs can be linked to multiple businesses/organizations in EBS. </a:t>
            </a:r>
            <a:r>
              <a:rPr lang="en-US" sz="1200" u="sng" dirty="0">
                <a:solidFill>
                  <a:schemeClr val="accent1">
                    <a:lumMod val="75000"/>
                  </a:schemeClr>
                </a:solidFill>
              </a:rPr>
              <a:t>Do not create a new NCID for each grant program or organization supported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. Use the same NCID for all EBS Access Requests.</a:t>
            </a:r>
          </a:p>
        </p:txBody>
      </p:sp>
      <p:pic>
        <p:nvPicPr>
          <p:cNvPr id="3" name="Picture 2" descr="Graphical user interface, application">
            <a:extLst>
              <a:ext uri="{FF2B5EF4-FFF2-40B4-BE49-F238E27FC236}">
                <a16:creationId xmlns:a16="http://schemas.microsoft.com/office/drawing/2014/main" id="{9B442FF5-0F4C-0A9C-FBBE-32854CD871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2694" y="942963"/>
            <a:ext cx="2307053" cy="2685045"/>
          </a:xfrm>
          <a:prstGeom prst="rect">
            <a:avLst/>
          </a:prstGeom>
        </p:spPr>
      </p:pic>
      <p:sp>
        <p:nvSpPr>
          <p:cNvPr id="23" name="Plaque 22">
            <a:extLst>
              <a:ext uri="{FF2B5EF4-FFF2-40B4-BE49-F238E27FC236}">
                <a16:creationId xmlns:a16="http://schemas.microsoft.com/office/drawing/2014/main" id="{0F8C50C9-AFA5-4E94-8017-7A0C09D2CA5E}"/>
              </a:ext>
            </a:extLst>
          </p:cNvPr>
          <p:cNvSpPr/>
          <p:nvPr/>
        </p:nvSpPr>
        <p:spPr>
          <a:xfrm>
            <a:off x="9457071" y="656416"/>
            <a:ext cx="1853699" cy="1075220"/>
          </a:xfrm>
          <a:prstGeom prst="plaque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Create </a:t>
            </a:r>
          </a:p>
          <a:p>
            <a:pPr algn="ctr"/>
            <a:r>
              <a:rPr lang="en-US" b="1" u="sng" dirty="0">
                <a:solidFill>
                  <a:srgbClr val="C00000"/>
                </a:solidFill>
              </a:rPr>
              <a:t>only one NCID </a:t>
            </a:r>
            <a:r>
              <a:rPr lang="en-US" b="1" dirty="0">
                <a:solidFill>
                  <a:srgbClr val="C00000"/>
                </a:solidFill>
              </a:rPr>
              <a:t>per individual. </a:t>
            </a:r>
          </a:p>
        </p:txBody>
      </p:sp>
      <p:pic>
        <p:nvPicPr>
          <p:cNvPr id="12" name="Picture 11" descr="Graphical user interface">
            <a:extLst>
              <a:ext uri="{FF2B5EF4-FFF2-40B4-BE49-F238E27FC236}">
                <a16:creationId xmlns:a16="http://schemas.microsoft.com/office/drawing/2014/main" id="{14386C49-5215-871B-2D9A-3507AE7737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2694" y="3699768"/>
            <a:ext cx="3185646" cy="2685045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EF8B603E-4E2F-B1CE-BB33-5E0E74662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979D55C-9372-462E-BFC3-C33AB6FA0AD1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564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D6A10D9-923C-4B2A-9348-105E22854A4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51510" y="473187"/>
            <a:ext cx="8042971" cy="369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72" panose="020B0503030000000003" pitchFamily="34" charset="0"/>
                <a:ea typeface="+mn-ea"/>
                <a:cs typeface="+mn-cs"/>
              </a:rPr>
              <a:t>Enterprise Business Services (EBS) External Access Request Procedure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F1BF5A-AD73-44F4-BEDB-41B5552F1982}"/>
              </a:ext>
            </a:extLst>
          </p:cNvPr>
          <p:cNvSpPr txBox="1"/>
          <p:nvPr/>
        </p:nvSpPr>
        <p:spPr>
          <a:xfrm>
            <a:off x="668759" y="1002841"/>
            <a:ext cx="5087210" cy="3988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buFont typeface="+mj-lt"/>
              <a:buAutoNum type="arabicPeriod" startAt="2"/>
            </a:pPr>
            <a:r>
              <a:rPr lang="en-US" dirty="0"/>
              <a:t>Complete an EBS External Access Request Form:</a:t>
            </a:r>
          </a:p>
          <a:p>
            <a:pPr>
              <a:spcBef>
                <a:spcPts val="800"/>
              </a:spcBef>
              <a:tabLst>
                <a:tab pos="515938" algn="l"/>
              </a:tabLst>
            </a:pPr>
            <a:r>
              <a:rPr lang="en-US" sz="1600" i="1" dirty="0">
                <a:solidFill>
                  <a:schemeClr val="accent1">
                    <a:lumMod val="75000"/>
                  </a:schemeClr>
                </a:solidFill>
              </a:rPr>
              <a:t>	</a:t>
            </a:r>
            <a:r>
              <a:rPr lang="en-US" sz="1600" i="1" dirty="0">
                <a:solidFill>
                  <a:schemeClr val="accent1">
                    <a:lumMod val="7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https://www.ebs.nc.gov/sap/crmaccess/index.html</a:t>
            </a:r>
            <a:endParaRPr lang="en-US" sz="1600" i="1" dirty="0">
              <a:solidFill>
                <a:schemeClr val="accent1">
                  <a:lumMod val="75000"/>
                </a:schemeClr>
              </a:solidFill>
            </a:endParaRPr>
          </a:p>
          <a:p>
            <a:pPr marL="684213" indent="-342900">
              <a:spcBef>
                <a:spcPts val="1200"/>
              </a:spcBef>
              <a:buFont typeface="+mj-lt"/>
              <a:buAutoNum type="alphaLcPeriod"/>
            </a:pPr>
            <a:r>
              <a:rPr lang="en-US" sz="1600" dirty="0"/>
              <a:t>Select </a:t>
            </a:r>
            <a:r>
              <a:rPr lang="en-US" sz="1600" b="1" i="1" dirty="0"/>
              <a:t>Agency</a:t>
            </a:r>
            <a:r>
              <a:rPr lang="en-US" sz="1600" dirty="0"/>
              <a:t> from the dropdown. </a:t>
            </a:r>
          </a:p>
          <a:p>
            <a:pPr marL="684213" indent="-342900">
              <a:spcBef>
                <a:spcPts val="600"/>
              </a:spcBef>
              <a:buFont typeface="+mj-lt"/>
              <a:buAutoNum type="alphaLcPeriod"/>
            </a:pPr>
            <a:r>
              <a:rPr lang="en-US" sz="1600" dirty="0"/>
              <a:t>Enter </a:t>
            </a:r>
            <a:r>
              <a:rPr lang="en-US" sz="1600" b="1" i="1" dirty="0"/>
              <a:t>NCID Username.</a:t>
            </a:r>
          </a:p>
          <a:p>
            <a:pPr marL="684213" indent="-342900">
              <a:spcBef>
                <a:spcPts val="600"/>
              </a:spcBef>
              <a:buFont typeface="+mj-lt"/>
              <a:buAutoNum type="alphaLcPeriod"/>
            </a:pPr>
            <a:r>
              <a:rPr lang="en-US" sz="1600" dirty="0"/>
              <a:t>Complete </a:t>
            </a:r>
            <a:r>
              <a:rPr lang="en-US" sz="1600" b="1" i="1" dirty="0"/>
              <a:t>User</a:t>
            </a:r>
            <a:r>
              <a:rPr lang="en-US" sz="1600" b="1" dirty="0"/>
              <a:t> </a:t>
            </a:r>
            <a:r>
              <a:rPr lang="en-US" sz="1600" b="1" i="1" dirty="0"/>
              <a:t>Information</a:t>
            </a:r>
            <a:r>
              <a:rPr lang="en-US" sz="1600" dirty="0"/>
              <a:t>:</a:t>
            </a:r>
          </a:p>
          <a:p>
            <a:pPr marL="1027112" lvl="1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400" dirty="0"/>
              <a:t>Name as found on the NCID</a:t>
            </a:r>
            <a:endParaRPr lang="en-US" sz="1400" dirty="0">
              <a:sym typeface="Wingdings" panose="05000000000000000000" pitchFamily="2" charset="2"/>
            </a:endParaRPr>
          </a:p>
          <a:p>
            <a:pPr marL="1027112" lvl="1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ym typeface="Wingdings" panose="05000000000000000000" pitchFamily="2" charset="2"/>
              </a:rPr>
              <a:t>Organizational information and address</a:t>
            </a:r>
          </a:p>
          <a:p>
            <a:pPr marL="1027112" lvl="1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ym typeface="Wingdings" panose="05000000000000000000" pitchFamily="2" charset="2"/>
              </a:rPr>
              <a:t>Individual’s Phone and Email as found on the NCID</a:t>
            </a:r>
          </a:p>
          <a:p>
            <a:pPr marL="684213" indent="-342900">
              <a:spcBef>
                <a:spcPts val="600"/>
              </a:spcBef>
              <a:buFont typeface="+mj-lt"/>
              <a:buAutoNum type="alphaLcPeriod"/>
            </a:pPr>
            <a:r>
              <a:rPr lang="en-US" sz="1600" dirty="0"/>
              <a:t>Select </a:t>
            </a:r>
            <a:r>
              <a:rPr lang="en-US" sz="1600" b="1" i="1" dirty="0"/>
              <a:t>Role.</a:t>
            </a:r>
          </a:p>
          <a:p>
            <a:pPr marL="684213" indent="-342900">
              <a:spcBef>
                <a:spcPts val="600"/>
              </a:spcBef>
              <a:buFont typeface="+mj-lt"/>
              <a:buAutoNum type="alphaLcPeriod"/>
            </a:pPr>
            <a:r>
              <a:rPr lang="en-US" sz="1600" dirty="0"/>
              <a:t>Click </a:t>
            </a:r>
            <a:r>
              <a:rPr lang="en-US" sz="1600" b="1" i="1" dirty="0"/>
              <a:t>Generate(Refresh) </a:t>
            </a:r>
            <a:r>
              <a:rPr lang="en-US" sz="1600" dirty="0"/>
              <a:t>to get a code. Enter the code into box </a:t>
            </a:r>
            <a:r>
              <a:rPr lang="en-US" sz="1600" b="1" i="1" dirty="0" err="1"/>
              <a:t>e</a:t>
            </a:r>
            <a:r>
              <a:rPr lang="en-US" sz="1600" dirty="0" err="1"/>
              <a:t>.</a:t>
            </a:r>
            <a:endParaRPr lang="en-US" sz="1600" b="1" i="1" dirty="0"/>
          </a:p>
          <a:p>
            <a:pPr marL="684213" indent="-342900">
              <a:spcBef>
                <a:spcPts val="600"/>
              </a:spcBef>
              <a:buFont typeface="+mj-lt"/>
              <a:buAutoNum type="alphaLcPeriod"/>
            </a:pPr>
            <a:r>
              <a:rPr lang="en-US" sz="1600" dirty="0"/>
              <a:t>Click </a:t>
            </a:r>
            <a:r>
              <a:rPr lang="en-US" sz="1600" b="1" i="1" dirty="0"/>
              <a:t>Submit </a:t>
            </a:r>
            <a:r>
              <a:rPr lang="en-US" sz="1600" dirty="0"/>
              <a:t>and write down the confirmation number.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81FF8AF-7368-4EE3-805F-43651760C232}"/>
              </a:ext>
            </a:extLst>
          </p:cNvPr>
          <p:cNvSpPr/>
          <p:nvPr/>
        </p:nvSpPr>
        <p:spPr>
          <a:xfrm>
            <a:off x="1109309" y="5047468"/>
            <a:ext cx="5087210" cy="132223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i="1" dirty="0">
                <a:solidFill>
                  <a:schemeClr val="accent1">
                    <a:lumMod val="75000"/>
                  </a:schemeClr>
                </a:solidFill>
              </a:rPr>
              <a:t>Your request will be </a:t>
            </a:r>
            <a:r>
              <a:rPr lang="en-US" sz="1600" b="1" i="1" u="sng" dirty="0">
                <a:solidFill>
                  <a:schemeClr val="accent1">
                    <a:lumMod val="75000"/>
                  </a:schemeClr>
                </a:solidFill>
              </a:rPr>
              <a:t>rejected</a:t>
            </a:r>
            <a:r>
              <a:rPr lang="en-US" sz="1600" b="1" i="1" dirty="0">
                <a:solidFill>
                  <a:schemeClr val="accent1">
                    <a:lumMod val="75000"/>
                  </a:schemeClr>
                </a:solidFill>
              </a:rPr>
              <a:t> if:	</a:t>
            </a:r>
          </a:p>
          <a:p>
            <a:pPr indent="230188">
              <a:spcBef>
                <a:spcPts val="400"/>
              </a:spcBef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Your NCID does not exist.</a:t>
            </a:r>
          </a:p>
          <a:p>
            <a:pPr indent="230188">
              <a:spcBef>
                <a:spcPts val="400"/>
              </a:spcBef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Your First, Middle, Last Name or Email does not match your NCID </a:t>
            </a:r>
            <a:r>
              <a:rPr lang="en-US" sz="1200" i="1" dirty="0">
                <a:solidFill>
                  <a:schemeClr val="accent1">
                    <a:lumMod val="75000"/>
                  </a:schemeClr>
                </a:solidFill>
              </a:rPr>
              <a:t>exactly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 marL="228600" indent="-228600">
              <a:spcBef>
                <a:spcPts val="400"/>
              </a:spcBef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You already have an active EBS Account under a </a:t>
            </a:r>
            <a:r>
              <a:rPr lang="en-US" sz="1200" i="1" dirty="0">
                <a:solidFill>
                  <a:schemeClr val="accent1">
                    <a:lumMod val="75000"/>
                  </a:schemeClr>
                </a:solidFill>
              </a:rPr>
              <a:t>different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 NCID. Use your </a:t>
            </a:r>
            <a:r>
              <a:rPr lang="en-US" sz="1200" i="1" dirty="0">
                <a:solidFill>
                  <a:schemeClr val="accent1">
                    <a:lumMod val="75000"/>
                  </a:schemeClr>
                </a:solidFill>
              </a:rPr>
              <a:t>original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 NCID on the EBS Access Request. 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A11003D2-7A0D-0B1E-F188-761E9274D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979D55C-9372-462E-BFC3-C33AB6FA0AD1}" type="slidenum">
              <a:rPr lang="en-US" smtClean="0"/>
              <a:t>2</a:t>
            </a:fld>
            <a:endParaRPr lang="en-US" dirty="0"/>
          </a:p>
        </p:txBody>
      </p:sp>
      <p:pic>
        <p:nvPicPr>
          <p:cNvPr id="6" name="Picture 5" descr="Graphical user interface, text, application, email&#10;&#10;AI-generated content may be incorrect.">
            <a:extLst>
              <a:ext uri="{FF2B5EF4-FFF2-40B4-BE49-F238E27FC236}">
                <a16:creationId xmlns:a16="http://schemas.microsoft.com/office/drawing/2014/main" id="{B0DF03F1-DA5B-8487-8D69-210C502331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5320" y="975682"/>
            <a:ext cx="3658387" cy="555207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2" name="Plaque 11">
            <a:extLst>
              <a:ext uri="{FF2B5EF4-FFF2-40B4-BE49-F238E27FC236}">
                <a16:creationId xmlns:a16="http://schemas.microsoft.com/office/drawing/2014/main" id="{DDE3FC21-1991-46FF-BA77-D448F0A0FBB1}"/>
              </a:ext>
            </a:extLst>
          </p:cNvPr>
          <p:cNvSpPr/>
          <p:nvPr/>
        </p:nvSpPr>
        <p:spPr>
          <a:xfrm>
            <a:off x="9983693" y="1546585"/>
            <a:ext cx="1886461" cy="1075220"/>
          </a:xfrm>
          <a:prstGeom prst="plaque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rgbClr val="C00000"/>
                </a:solidFill>
              </a:rPr>
              <a:t>Your NCID, name and email </a:t>
            </a:r>
          </a:p>
          <a:p>
            <a:pPr algn="ctr"/>
            <a:r>
              <a:rPr lang="en-US" sz="1400" b="1" u="sng" dirty="0">
                <a:solidFill>
                  <a:srgbClr val="C00000"/>
                </a:solidFill>
              </a:rPr>
              <a:t>must match </a:t>
            </a:r>
            <a:r>
              <a:rPr lang="en-US" sz="1400" b="1" dirty="0">
                <a:solidFill>
                  <a:srgbClr val="C00000"/>
                </a:solidFill>
              </a:rPr>
              <a:t>the NCID exactly!</a:t>
            </a:r>
          </a:p>
        </p:txBody>
      </p:sp>
      <p:sp>
        <p:nvSpPr>
          <p:cNvPr id="2" name="Plaque 1">
            <a:extLst>
              <a:ext uri="{FF2B5EF4-FFF2-40B4-BE49-F238E27FC236}">
                <a16:creationId xmlns:a16="http://schemas.microsoft.com/office/drawing/2014/main" id="{712906D2-3A8C-AB3D-BD0D-A26294667DF2}"/>
              </a:ext>
            </a:extLst>
          </p:cNvPr>
          <p:cNvSpPr/>
          <p:nvPr/>
        </p:nvSpPr>
        <p:spPr>
          <a:xfrm>
            <a:off x="9983692" y="2920574"/>
            <a:ext cx="1886461" cy="1075220"/>
          </a:xfrm>
          <a:prstGeom prst="plaque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rgbClr val="C00000"/>
                </a:solidFill>
              </a:rPr>
              <a:t>The fields in this section differ based on the Agency selected.</a:t>
            </a:r>
          </a:p>
        </p:txBody>
      </p:sp>
    </p:spTree>
    <p:extLst>
      <p:ext uri="{BB962C8B-B14F-4D97-AF65-F5344CB8AC3E}">
        <p14:creationId xmlns:p14="http://schemas.microsoft.com/office/powerpoint/2010/main" val="2478671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210BBDA7-9C5C-D063-3743-B7523C9B462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7142" y="469113"/>
            <a:ext cx="8042971" cy="369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72" panose="020B0503030000000003" pitchFamily="34" charset="0"/>
                <a:ea typeface="+mn-ea"/>
                <a:cs typeface="+mn-cs"/>
              </a:rPr>
              <a:t>Enterprise Business Services (EBS) External Access Request Procedure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F3AD69E-90B7-7241-5F42-5004077D2D60}"/>
              </a:ext>
            </a:extLst>
          </p:cNvPr>
          <p:cNvSpPr txBox="1"/>
          <p:nvPr/>
        </p:nvSpPr>
        <p:spPr>
          <a:xfrm>
            <a:off x="811930" y="1017684"/>
            <a:ext cx="10287330" cy="5447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dirty="0"/>
              <a:t>On average, EBS Access Requests take 3-5 business days to process.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dirty="0"/>
              <a:t>For the status of your Access Request, contact the EBS Grant Security Coordinator: </a:t>
            </a:r>
          </a:p>
          <a:p>
            <a:pPr marL="457200">
              <a:spcAft>
                <a:spcPts val="1000"/>
              </a:spcAft>
            </a:pPr>
            <a:r>
              <a:rPr lang="en-US" i="1" dirty="0">
                <a:solidFill>
                  <a:schemeClr val="accent1">
                    <a:lumMod val="7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fmccullen@ncdot.gov</a:t>
            </a:r>
            <a:endParaRPr lang="en-US" i="1" dirty="0">
              <a:solidFill>
                <a:schemeClr val="accent1">
                  <a:lumMod val="75000"/>
                </a:schemeClr>
              </a:solidFill>
            </a:endParaRPr>
          </a:p>
          <a:p>
            <a:pPr lvl="1">
              <a:spcAft>
                <a:spcPts val="300"/>
              </a:spcAft>
            </a:pPr>
            <a:r>
              <a:rPr lang="en-US" sz="1600" dirty="0"/>
              <a:t>Include the following information in your email:</a:t>
            </a:r>
          </a:p>
          <a:p>
            <a:pPr marL="742950" lvl="1" indent="-28575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en-US" sz="1500" dirty="0"/>
              <a:t>Name</a:t>
            </a:r>
          </a:p>
          <a:p>
            <a:pPr marL="742950" lvl="1" indent="-28575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en-US" sz="1500" dirty="0"/>
              <a:t>Phone number</a:t>
            </a:r>
          </a:p>
          <a:p>
            <a:pPr marL="742950" lvl="1" indent="-28575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en-US" sz="1500" dirty="0"/>
              <a:t>EBS Access Request Confirmation Number (Refer to page 2, step f.) </a:t>
            </a:r>
          </a:p>
          <a:p>
            <a:pPr marL="457200" indent="-45720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dirty="0"/>
              <a:t>You will receive an </a:t>
            </a:r>
            <a:r>
              <a:rPr lang="en-US" b="1" i="1" dirty="0"/>
              <a:t>EBS Welcome letter</a:t>
            </a:r>
            <a:r>
              <a:rPr lang="en-US" dirty="0"/>
              <a:t> when your account is ready to use. 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b="1" dirty="0">
                <a:solidFill>
                  <a:srgbClr val="C00000"/>
                </a:solidFill>
              </a:rPr>
              <a:t>Follow the First-Time logon instructions exactly as they are written.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500" dirty="0"/>
              <a:t>If you are unable to logon, contact EBS Support at </a:t>
            </a:r>
            <a:r>
              <a:rPr lang="en-US" sz="1500" i="1" dirty="0">
                <a:solidFill>
                  <a:schemeClr val="accent1">
                    <a:lumMod val="7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EBSSupport@ncdot.gov</a:t>
            </a:r>
            <a:r>
              <a:rPr lang="en-US" sz="1500" i="1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r>
              <a:rPr lang="en-US" sz="1500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 lvl="1" indent="-457200">
              <a:spcBef>
                <a:spcPts val="1200"/>
              </a:spcBef>
              <a:buFont typeface="Wingdings" panose="05000000000000000000" pitchFamily="2" charset="2"/>
              <a:buChar char="v"/>
            </a:pPr>
            <a:r>
              <a:rPr lang="en-US" b="1" i="1" dirty="0"/>
              <a:t>Government users </a:t>
            </a:r>
            <a:r>
              <a:rPr lang="en-US" dirty="0"/>
              <a:t>who access EBS via NCID, should change their password every 90 days:</a:t>
            </a:r>
            <a:r>
              <a:rPr lang="en-US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i="1" dirty="0">
                <a:solidFill>
                  <a:schemeClr val="accent1">
                    <a:lumMod val="75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https://ncid.nc.gov</a:t>
            </a:r>
            <a:r>
              <a:rPr lang="en-US" i="1" dirty="0">
                <a:solidFill>
                  <a:schemeClr val="accent1">
                    <a:lumMod val="75000"/>
                  </a:schemeClr>
                </a:solidFill>
              </a:rPr>
              <a:t>  </a:t>
            </a:r>
          </a:p>
          <a:p>
            <a:pPr lvl="1" indent="-45720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b="1" i="1" dirty="0"/>
              <a:t>Non-Government users </a:t>
            </a:r>
            <a:r>
              <a:rPr lang="en-US" dirty="0"/>
              <a:t>who access EBS via myNCID, </a:t>
            </a:r>
            <a:r>
              <a:rPr lang="en-US" b="1" dirty="0"/>
              <a:t>MUST</a:t>
            </a:r>
            <a:r>
              <a:rPr lang="en-US" dirty="0"/>
              <a:t> change their myNCID password every 90 days: </a:t>
            </a:r>
            <a:r>
              <a:rPr lang="en-US" i="1" dirty="0">
                <a:solidFill>
                  <a:schemeClr val="accent1">
                    <a:lumMod val="75000"/>
                  </a:schemeClr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https://myNCID.nc.gov</a:t>
            </a:r>
            <a:r>
              <a:rPr lang="en-US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 marL="0" lvl="1">
              <a:spcBef>
                <a:spcPts val="1600"/>
              </a:spcBef>
              <a:spcAft>
                <a:spcPts val="600"/>
              </a:spcAft>
            </a:pPr>
            <a:r>
              <a:rPr lang="en-US" b="1" dirty="0">
                <a:solidFill>
                  <a:srgbClr val="C00000"/>
                </a:solidFill>
              </a:rPr>
              <a:t>Please note, Government and Non-Government users use different NCID websites to change passwords.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C6CBF6-6B5C-54D6-4286-C30B3F0B3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9D55C-9372-462E-BFC3-C33AB6FA0AD1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78007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omment xmlns="2747af08-8a04-434e-9a09-712684e9c6d0" xsi:nil="true"/>
    <URL xmlns="http://schemas.microsoft.com/sharepoint/v3">
      <Url xsi:nil="true"/>
      <Description xsi:nil="true"/>
    </URL>
    <Section xmlns="2747af08-8a04-434e-9a09-712684e9c6d0">EBS Access</Section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CF948A4E7003C4B8011546E111DBEDF" ma:contentTypeVersion="10" ma:contentTypeDescription="Create a new document." ma:contentTypeScope="" ma:versionID="be917d2007d39a7e98700e4eff1f7496">
  <xsd:schema xmlns:xsd="http://www.w3.org/2001/XMLSchema" xmlns:xs="http://www.w3.org/2001/XMLSchema" xmlns:p="http://schemas.microsoft.com/office/2006/metadata/properties" xmlns:ns1="http://schemas.microsoft.com/sharepoint/v3" xmlns:ns2="2747af08-8a04-434e-9a09-712684e9c6d0" xmlns:ns3="16f00c2e-ac5c-418b-9f13-a0771dbd417d" targetNamespace="http://schemas.microsoft.com/office/2006/metadata/properties" ma:root="true" ma:fieldsID="ee111180b60324e2a9ee5aa86f76d03e" ns1:_="" ns2:_="" ns3:_="">
    <xsd:import namespace="http://schemas.microsoft.com/sharepoint/v3"/>
    <xsd:import namespace="2747af08-8a04-434e-9a09-712684e9c6d0"/>
    <xsd:import namespace="16f00c2e-ac5c-418b-9f13-a0771dbd417d"/>
    <xsd:element name="properties">
      <xsd:complexType>
        <xsd:sequence>
          <xsd:element name="documentManagement">
            <xsd:complexType>
              <xsd:all>
                <xsd:element ref="ns2:Comment" minOccurs="0"/>
                <xsd:element ref="ns2:Section" minOccurs="0"/>
                <xsd:element ref="ns1:URL" minOccurs="0"/>
                <xsd:element ref="ns3:_dlc_DocId" minOccurs="0"/>
                <xsd:element ref="ns3:_dlc_DocIdUrl" minOccurs="0"/>
                <xsd:element ref="ns3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URL" ma:index="4" nillable="true" ma:displayName="URL" ma:internalName="URL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47af08-8a04-434e-9a09-712684e9c6d0" elementFormDefault="qualified">
    <xsd:import namespace="http://schemas.microsoft.com/office/2006/documentManagement/types"/>
    <xsd:import namespace="http://schemas.microsoft.com/office/infopath/2007/PartnerControls"/>
    <xsd:element name="Comment" ma:index="2" nillable="true" ma:displayName="Comment" ma:internalName="Comment">
      <xsd:simpleType>
        <xsd:restriction base="dms:Text">
          <xsd:maxLength value="255"/>
        </xsd:restriction>
      </xsd:simpleType>
    </xsd:element>
    <xsd:element name="Section" ma:index="3" nillable="true" ma:displayName="Section" ma:format="Dropdown" ma:internalName="Section">
      <xsd:simpleType>
        <xsd:restriction base="dms:Choice">
          <xsd:enumeration value="Change Requests"/>
          <xsd:enumeration value="Claims"/>
          <xsd:enumeration value="DocuSign"/>
          <xsd:enumeration value="Progress Reports"/>
          <xsd:enumeration value="EBS Access"/>
          <xsd:enumeration value="IDCR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f00c2e-ac5c-418b-9f13-a0771dbd417d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3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/>
</file>

<file path=customXml/itemProps1.xml><?xml version="1.0" encoding="utf-8"?>
<ds:datastoreItem xmlns:ds="http://schemas.openxmlformats.org/officeDocument/2006/customXml" ds:itemID="{6B2B8F8D-7F5C-4E7E-9BE3-0F100B232A44}">
  <ds:schemaRefs>
    <ds:schemaRef ds:uri="http://purl.org/dc/terms/"/>
    <ds:schemaRef ds:uri="0b1ef94d-8bad-4fbf-87a7-e8af70e8f75d"/>
    <ds:schemaRef ds:uri="e9892934-27dc-494f-ad29-a59b710756ce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B73E600-DAA8-491E-A123-51BA9C5A5C0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607B1A4-C6C8-4E94-82C8-5E607D545B10}"/>
</file>

<file path=customXml/itemProps4.xml><?xml version="1.0" encoding="utf-8"?>
<ds:datastoreItem xmlns:ds="http://schemas.openxmlformats.org/officeDocument/2006/customXml" ds:itemID="{E17F7584-77DA-4CC8-90FA-1383D5CF2F16}"/>
</file>

<file path=docProps/app.xml><?xml version="1.0" encoding="utf-8"?>
<Properties xmlns="http://schemas.openxmlformats.org/officeDocument/2006/extended-properties" xmlns:vt="http://schemas.openxmlformats.org/officeDocument/2006/docPropsVTypes">
  <TotalTime>781</TotalTime>
  <Words>507</Words>
  <Application>Microsoft Office PowerPoint</Application>
  <PresentationFormat>Widescreen</PresentationFormat>
  <Paragraphs>53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72</vt:lpstr>
      <vt:lpstr>Arial</vt:lpstr>
      <vt:lpstr>Calibri</vt:lpstr>
      <vt:lpstr>Calibri Light</vt:lpstr>
      <vt:lpstr>Wingdings</vt:lpstr>
      <vt:lpstr>Office Theme</vt:lpstr>
      <vt:lpstr>Enterprise Business Services (EBS) External Access Request Procedure</vt:lpstr>
      <vt:lpstr>Enterprise Business Services (EBS) External Access Request Procedure</vt:lpstr>
      <vt:lpstr>Enterprise Business Services (EBS) External Access Request Procedure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External EBS Access Request Procedure</dc:title>
  <dc:creator>Brewer, Allison E</dc:creator>
  <cp:lastModifiedBy>Gay, Beth M</cp:lastModifiedBy>
  <cp:revision>20</cp:revision>
  <cp:lastPrinted>2026-03-23T13:07:21Z</cp:lastPrinted>
  <dcterms:created xsi:type="dcterms:W3CDTF">2022-04-14T15:40:47Z</dcterms:created>
  <dcterms:modified xsi:type="dcterms:W3CDTF">2026-03-23T13:08:09Z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0x0101009CF948A4E7003C4B8011546E111DBEDF</vt:lpwstr>
  </property>
  <property fmtid="{D5CDD505-2E9C-101B-9397-08002B2CF9AE}" pid="3" name="Order">
    <vt:r8>3400</vt:r8>
  </property>
</Properties>
</file>